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81" r:id="rId5"/>
    <p:sldId id="260" r:id="rId6"/>
    <p:sldId id="282" r:id="rId7"/>
    <p:sldId id="262" r:id="rId8"/>
    <p:sldId id="284" r:id="rId9"/>
    <p:sldId id="283" r:id="rId10"/>
    <p:sldId id="273" r:id="rId11"/>
    <p:sldId id="270" r:id="rId12"/>
    <p:sldId id="275" r:id="rId13"/>
    <p:sldId id="271" r:id="rId14"/>
    <p:sldId id="27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0"/>
                  <c:y val="-5.050858789610097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% работников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0802469135802533E-2"/>
                  <c:y val="-4.209048991341769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% работников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5432098765432164E-2"/>
                  <c:y val="-3.9284457252522831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% работников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97.5</c:v>
                </c:pt>
              </c:numCache>
            </c:numRef>
          </c:val>
        </c:ser>
        <c:shape val="box"/>
        <c:axId val="62635392"/>
        <c:axId val="62727296"/>
        <c:axId val="0"/>
      </c:bar3DChart>
      <c:catAx>
        <c:axId val="62635392"/>
        <c:scaling>
          <c:orientation val="minMax"/>
        </c:scaling>
        <c:delete val="1"/>
        <c:axPos val="b"/>
        <c:numFmt formatCode="General" sourceLinked="1"/>
        <c:tickLblPos val="nextTo"/>
        <c:crossAx val="62727296"/>
        <c:crosses val="autoZero"/>
        <c:auto val="1"/>
        <c:lblAlgn val="ctr"/>
        <c:lblOffset val="100"/>
      </c:catAx>
      <c:valAx>
        <c:axId val="62727296"/>
        <c:scaling>
          <c:orientation val="minMax"/>
          <c:max val="100"/>
          <c:min val="80"/>
        </c:scaling>
        <c:delete val="1"/>
        <c:axPos val="l"/>
        <c:numFmt formatCode="General" sourceLinked="1"/>
        <c:tickLblPos val="nextTo"/>
        <c:crossAx val="62635392"/>
        <c:crosses val="autoZero"/>
        <c:crossBetween val="between"/>
        <c:majorUnit val="0.1"/>
        <c:minorUnit val="4.0000000000000114E-3"/>
      </c:valAx>
    </c:plotArea>
    <c:legend>
      <c:legendPos val="r"/>
      <c:layout>
        <c:manualLayout>
          <c:xMode val="edge"/>
          <c:yMode val="edge"/>
          <c:x val="0.79582644356955556"/>
          <c:y val="0.14524857796339291"/>
          <c:w val="0.20263035870516191"/>
          <c:h val="0.53726224834141356"/>
        </c:manualLayout>
      </c:layout>
      <c:txPr>
        <a:bodyPr/>
        <a:lstStyle/>
        <a:p>
          <a:pPr>
            <a:def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explosion val="25"/>
          <c:dPt>
            <c:idx val="0"/>
            <c:spPr>
              <a:solidFill>
                <a:srgbClr val="00B050"/>
              </a:solidFill>
              <a:ln w="38100"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 w="38100"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0.20291316710411228"/>
                  <c:y val="-0.4126147898940911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Контракты</c:v>
                </c:pt>
                <c:pt idx="1">
                  <c:v>Трудовые договора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313</c:v>
                </c:pt>
                <c:pt idx="1">
                  <c:v>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006605424321972"/>
          <c:y val="4.0298827012063526E-2"/>
          <c:w val="0.29699936060052978"/>
          <c:h val="0.14279645753427231"/>
        </c:manualLayout>
      </c:layout>
      <c:txPr>
        <a:bodyPr/>
        <a:lstStyle/>
        <a:p>
          <a:pPr>
            <a:defRPr sz="2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-1.1753820396534149E-2"/>
                  <c:y val="-2.6788244773607691E-2"/>
                </c:manualLayout>
              </c:layout>
              <c:showVal val="1"/>
            </c:dLbl>
            <c:dLbl>
              <c:idx val="1"/>
              <c:layout>
                <c:manualLayout>
                  <c:x val="-5.876910198267052E-3"/>
                  <c:y val="-2.9223539753026582E-2"/>
                </c:manualLayout>
              </c:layout>
              <c:showVal val="1"/>
            </c:dLbl>
            <c:dLbl>
              <c:idx val="2"/>
              <c:layout>
                <c:manualLayout>
                  <c:x val="-1.0284592846967372E-2"/>
                  <c:y val="-3.1659026487955724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врачи-специалисты</c:v>
                </c:pt>
                <c:pt idx="1">
                  <c:v>средний медперсонал</c:v>
                </c:pt>
                <c:pt idx="2">
                  <c:v>прочий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989.27000000000055</c:v>
                </c:pt>
                <c:pt idx="1">
                  <c:v>708.32999999999947</c:v>
                </c:pt>
                <c:pt idx="2">
                  <c:v>624.11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8199916288735862E-2"/>
                  <c:y val="-2.1917654814769951E-2"/>
                </c:manualLayout>
              </c:layout>
              <c:showVal val="1"/>
            </c:dLbl>
            <c:dLbl>
              <c:idx val="1"/>
              <c:layout>
                <c:manualLayout>
                  <c:x val="1.028459284696738E-2"/>
                  <c:y val="-2.9223539753026551E-2"/>
                </c:manualLayout>
              </c:layout>
              <c:showVal val="1"/>
            </c:dLbl>
            <c:dLbl>
              <c:idx val="2"/>
              <c:layout>
                <c:manualLayout>
                  <c:x val="1.3223047946100869E-2"/>
                  <c:y val="-2.6788244773607691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врачи-специалисты</c:v>
                </c:pt>
                <c:pt idx="1">
                  <c:v>средний медперсонал</c:v>
                </c:pt>
                <c:pt idx="2">
                  <c:v>прочий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1139.58</c:v>
                </c:pt>
                <c:pt idx="1">
                  <c:v>831.23</c:v>
                </c:pt>
                <c:pt idx="2">
                  <c:v>753.37</c:v>
                </c:pt>
              </c:numCache>
            </c:numRef>
          </c:val>
        </c:ser>
        <c:shape val="box"/>
        <c:axId val="74139904"/>
        <c:axId val="74153984"/>
        <c:axId val="0"/>
      </c:bar3DChart>
      <c:catAx>
        <c:axId val="74139904"/>
        <c:scaling>
          <c:orientation val="minMax"/>
        </c:scaling>
        <c:axPos val="b"/>
        <c:tickLblPos val="nextTo"/>
        <c:txPr>
          <a:bodyPr anchor="ctr" anchorCtr="0"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153984"/>
        <c:crosses val="autoZero"/>
        <c:auto val="1"/>
        <c:lblAlgn val="ctr"/>
        <c:lblOffset val="100"/>
      </c:catAx>
      <c:valAx>
        <c:axId val="74153984"/>
        <c:scaling>
          <c:orientation val="minMax"/>
        </c:scaling>
        <c:delete val="1"/>
        <c:axPos val="l"/>
        <c:numFmt formatCode="0.0" sourceLinked="1"/>
        <c:tickLblPos val="nextTo"/>
        <c:crossAx val="7413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0973760058741"/>
          <c:y val="2.7813944997616542E-2"/>
          <c:w val="0.13208725869672824"/>
          <c:h val="0.27466599066457481"/>
        </c:manualLayout>
      </c:layout>
      <c:txPr>
        <a:bodyPr/>
        <a:lstStyle/>
        <a:p>
          <a:pPr>
            <a:defRPr sz="2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212744240303292E-2"/>
          <c:y val="0.16714007172581988"/>
          <c:w val="0.56307839992223097"/>
          <c:h val="0.82018873295305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  <a:ln w="38100"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6.7654260231359967E-2"/>
                  <c:y val="-1.0852497026599638E-2"/>
                </c:manualLayout>
              </c:layout>
              <c:tx>
                <c:rich>
                  <a:bodyPr/>
                  <a:lstStyle/>
                  <a:p>
                    <a:pPr>
                      <a:defRPr sz="25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500" b="1" dirty="0" smtClean="0">
                        <a:latin typeface="Times New Roman" pitchFamily="18" charset="0"/>
                        <a:cs typeface="Times New Roman" pitchFamily="18" charset="0"/>
                      </a:rPr>
                      <a:t>15.4%</a:t>
                    </a:r>
                    <a:endParaRPr lang="en-US" sz="25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всего работников </c:v>
                </c:pt>
                <c:pt idx="1">
                  <c:v>молодые специалисты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</c:v>
                </c:pt>
                <c:pt idx="1">
                  <c:v>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1994019142414383"/>
          <c:y val="0"/>
          <c:w val="0.46617093602468046"/>
          <c:h val="0.32266653222080766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chemeClr val="tx1"/>
              </a:solidFill>
            </a:ln>
          </c:spPr>
          <c:dPt>
            <c:idx val="1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3209876543209756E-2"/>
                  <c:y val="-6.4538751200573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27.2%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7037037037037056E-2"/>
                  <c:y val="-7.01508165223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26.9%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604938271605045E-2"/>
                  <c:y val="-5.05085878961008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16-31 год</c:v>
                </c:pt>
                <c:pt idx="1">
                  <c:v>32-49 лет</c:v>
                </c:pt>
                <c:pt idx="2">
                  <c:v>50 и старше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</c:v>
                </c:pt>
                <c:pt idx="1">
                  <c:v>87</c:v>
                </c:pt>
                <c:pt idx="2">
                  <c:v>149</c:v>
                </c:pt>
              </c:numCache>
            </c:numRef>
          </c:val>
        </c:ser>
        <c:shape val="box"/>
        <c:axId val="74787456"/>
        <c:axId val="74813824"/>
        <c:axId val="0"/>
      </c:bar3DChart>
      <c:catAx>
        <c:axId val="7478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2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813824"/>
        <c:crosses val="autoZero"/>
        <c:auto val="1"/>
        <c:lblAlgn val="ctr"/>
        <c:lblOffset val="100"/>
      </c:catAx>
      <c:valAx>
        <c:axId val="74813824"/>
        <c:scaling>
          <c:orientation val="minMax"/>
        </c:scaling>
        <c:delete val="1"/>
        <c:axPos val="l"/>
        <c:numFmt formatCode="General" sourceLinked="1"/>
        <c:tickLblPos val="nextTo"/>
        <c:crossAx val="74787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2E21-C7C6-476D-936C-F232AFA67C3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F27E-596C-44B8-97F3-A3892838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председателя </a:t>
            </a:r>
            <a:br>
              <a:rPr lang="ru-RU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первичной профсоюзной организации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3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000504"/>
            <a:ext cx="2500330" cy="2643206"/>
          </a:xfrm>
          <a:prstGeom prst="rect">
            <a:avLst/>
          </a:prstGeom>
        </p:spPr>
      </p:pic>
      <p:pic>
        <p:nvPicPr>
          <p:cNvPr id="3" name="Рисунок 2" descr="P10100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2500330" cy="2714644"/>
          </a:xfrm>
          <a:prstGeom prst="rect">
            <a:avLst/>
          </a:prstGeom>
        </p:spPr>
      </p:pic>
      <p:pic>
        <p:nvPicPr>
          <p:cNvPr id="4" name="Рисунок 3" descr="P10101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928670"/>
            <a:ext cx="2857520" cy="2000264"/>
          </a:xfrm>
          <a:prstGeom prst="rect">
            <a:avLst/>
          </a:prstGeom>
        </p:spPr>
      </p:pic>
      <p:pic>
        <p:nvPicPr>
          <p:cNvPr id="5" name="Рисунок 4" descr="20181012_141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857760"/>
            <a:ext cx="2857520" cy="1857388"/>
          </a:xfrm>
          <a:prstGeom prst="rect">
            <a:avLst/>
          </a:prstGeom>
        </p:spPr>
      </p:pic>
      <p:pic>
        <p:nvPicPr>
          <p:cNvPr id="6" name="Рисунок 5" descr="20181012_141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071546"/>
            <a:ext cx="2500330" cy="2857520"/>
          </a:xfrm>
          <a:prstGeom prst="rect">
            <a:avLst/>
          </a:prstGeom>
        </p:spPr>
      </p:pic>
      <p:pic>
        <p:nvPicPr>
          <p:cNvPr id="8" name="Рисунок 7" descr="IMG_2017-03-07_1336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3000372"/>
            <a:ext cx="2857520" cy="1785950"/>
          </a:xfrm>
          <a:prstGeom prst="rect">
            <a:avLst/>
          </a:prstGeom>
        </p:spPr>
      </p:pic>
      <p:pic>
        <p:nvPicPr>
          <p:cNvPr id="9" name="Рисунок 8" descr="P101002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071546"/>
            <a:ext cx="2571768" cy="271464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и поездки в 2018 году</a:t>
            </a:r>
            <a:endParaRPr lang="ru-RU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286148" cy="2500330"/>
          </a:xfrm>
          <a:prstGeom prst="rect">
            <a:avLst/>
          </a:prstGeom>
        </p:spPr>
      </p:pic>
      <p:pic>
        <p:nvPicPr>
          <p:cNvPr id="9" name="Рисунок 8" descr="IMG-f70aa106f6da4076f810233d84608ef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2214578" cy="3786214"/>
          </a:xfrm>
          <a:prstGeom prst="rect">
            <a:avLst/>
          </a:prstGeom>
        </p:spPr>
      </p:pic>
      <p:pic>
        <p:nvPicPr>
          <p:cNvPr id="6" name="Рисунок 5" descr="IMG-82a58989014f675a6da54aa40392a73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42852"/>
            <a:ext cx="2928958" cy="2357454"/>
          </a:xfrm>
          <a:prstGeom prst="rect">
            <a:avLst/>
          </a:prstGeom>
        </p:spPr>
      </p:pic>
      <p:pic>
        <p:nvPicPr>
          <p:cNvPr id="10" name="Рисунок 9" descr="20181216_185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643182"/>
            <a:ext cx="3571868" cy="2214577"/>
          </a:xfrm>
          <a:prstGeom prst="rect">
            <a:avLst/>
          </a:prstGeom>
        </p:spPr>
      </p:pic>
      <p:pic>
        <p:nvPicPr>
          <p:cNvPr id="7" name="Рисунок 6" descr="IMG_2018-06-23 10-28-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5000636"/>
            <a:ext cx="2928958" cy="1643074"/>
          </a:xfrm>
          <a:prstGeom prst="rect">
            <a:avLst/>
          </a:prstGeom>
        </p:spPr>
      </p:pic>
      <p:pic>
        <p:nvPicPr>
          <p:cNvPr id="8" name="Рисунок 7" descr="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57166"/>
            <a:ext cx="2286016" cy="2643206"/>
          </a:xfrm>
          <a:prstGeom prst="rect">
            <a:avLst/>
          </a:prstGeom>
        </p:spPr>
      </p:pic>
      <p:pic>
        <p:nvPicPr>
          <p:cNvPr id="4" name="Рисунок 3" descr="SC_Time_15297450804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571736" y="3143248"/>
            <a:ext cx="242889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0190221_14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715016"/>
            <a:ext cx="1214446" cy="901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конкурсы в 2018 году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1012_105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2918"/>
            <a:ext cx="3643306" cy="2453655"/>
          </a:xfrm>
          <a:prstGeom prst="rect">
            <a:avLst/>
          </a:prstGeom>
        </p:spPr>
      </p:pic>
      <p:pic>
        <p:nvPicPr>
          <p:cNvPr id="4" name="Рисунок 3" descr="Детский конкур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642918"/>
            <a:ext cx="4714908" cy="2428892"/>
          </a:xfrm>
          <a:prstGeom prst="rect">
            <a:avLst/>
          </a:prstGeom>
        </p:spPr>
      </p:pic>
      <p:pic>
        <p:nvPicPr>
          <p:cNvPr id="5" name="Рисунок 4" descr="2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143248"/>
            <a:ext cx="1432453" cy="928694"/>
          </a:xfrm>
          <a:prstGeom prst="rect">
            <a:avLst/>
          </a:prstGeom>
        </p:spPr>
      </p:pic>
      <p:pic>
        <p:nvPicPr>
          <p:cNvPr id="6" name="Рисунок 5" descr="6eb793251da6dad5c7565dd7285730c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286124"/>
            <a:ext cx="1214446" cy="1680943"/>
          </a:xfrm>
          <a:prstGeom prst="rect">
            <a:avLst/>
          </a:prstGeom>
        </p:spPr>
      </p:pic>
      <p:pic>
        <p:nvPicPr>
          <p:cNvPr id="7" name="Рисунок 6" descr="20181012_1057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5072074"/>
            <a:ext cx="2928958" cy="1531046"/>
          </a:xfrm>
          <a:prstGeom prst="rect">
            <a:avLst/>
          </a:prstGeom>
        </p:spPr>
      </p:pic>
      <p:pic>
        <p:nvPicPr>
          <p:cNvPr id="8" name="Рисунок 7" descr="IMG-711f59b56d91f62ba30bc8cd7147a98f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143248"/>
            <a:ext cx="2357454" cy="2635250"/>
          </a:xfrm>
          <a:prstGeom prst="rect">
            <a:avLst/>
          </a:prstGeom>
        </p:spPr>
      </p:pic>
      <p:pic>
        <p:nvPicPr>
          <p:cNvPr id="10" name="Рисунок 9" descr="20190221_1418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214686"/>
            <a:ext cx="2214578" cy="1523274"/>
          </a:xfrm>
          <a:prstGeom prst="rect">
            <a:avLst/>
          </a:prstGeom>
        </p:spPr>
      </p:pic>
      <p:pic>
        <p:nvPicPr>
          <p:cNvPr id="12" name="Рисунок 11" descr="kak-sdelat-snegovika-iz-noska-svoimi-rukami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4643446"/>
            <a:ext cx="1109095" cy="1142984"/>
          </a:xfrm>
          <a:prstGeom prst="rect">
            <a:avLst/>
          </a:prstGeom>
        </p:spPr>
      </p:pic>
      <p:pic>
        <p:nvPicPr>
          <p:cNvPr id="13" name="Рисунок 12" descr="p110056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0958" y="4857760"/>
            <a:ext cx="1321015" cy="1419220"/>
          </a:xfrm>
          <a:prstGeom prst="rect">
            <a:avLst/>
          </a:prstGeom>
        </p:spPr>
      </p:pic>
      <p:pic>
        <p:nvPicPr>
          <p:cNvPr id="14" name="Рисунок 13" descr="20181012_10564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6987" y="3643314"/>
            <a:ext cx="1666854" cy="1250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81229_13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929066"/>
            <a:ext cx="2857519" cy="2714620"/>
          </a:xfrm>
          <a:prstGeom prst="rect">
            <a:avLst/>
          </a:prstGeom>
        </p:spPr>
      </p:pic>
      <p:pic>
        <p:nvPicPr>
          <p:cNvPr id="10" name="Рисунок 9" descr="20181229_133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857628"/>
            <a:ext cx="2833675" cy="2786082"/>
          </a:xfrm>
          <a:prstGeom prst="rect">
            <a:avLst/>
          </a:prstGeom>
        </p:spPr>
      </p:pic>
      <p:pic>
        <p:nvPicPr>
          <p:cNvPr id="15" name="Рисунок 14" descr="IMG-d0aed2c9b75bf90258e736bca2a6329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2857520" cy="3286148"/>
          </a:xfrm>
          <a:prstGeom prst="rect">
            <a:avLst/>
          </a:prstGeom>
        </p:spPr>
      </p:pic>
      <p:pic>
        <p:nvPicPr>
          <p:cNvPr id="18" name="Рисунок 17" descr="20181229_115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3116"/>
            <a:ext cx="2520741" cy="2786082"/>
          </a:xfrm>
          <a:prstGeom prst="rect">
            <a:avLst/>
          </a:prstGeom>
        </p:spPr>
      </p:pic>
      <p:pic>
        <p:nvPicPr>
          <p:cNvPr id="19" name="Рисунок 18" descr="20181229_130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85728"/>
            <a:ext cx="2428892" cy="3357586"/>
          </a:xfrm>
          <a:prstGeom prst="rect">
            <a:avLst/>
          </a:prstGeom>
        </p:spPr>
      </p:pic>
      <p:pic>
        <p:nvPicPr>
          <p:cNvPr id="7" name="Рисунок 6" descr="20181229_1428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5000636"/>
            <a:ext cx="2571768" cy="1643074"/>
          </a:xfrm>
          <a:prstGeom prst="rect">
            <a:avLst/>
          </a:prstGeom>
        </p:spPr>
      </p:pic>
      <p:pic>
        <p:nvPicPr>
          <p:cNvPr id="8" name="Рисунок 7" descr="IMG-d0aed2c9b75bf90258e736bca2a63293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214290"/>
            <a:ext cx="2857520" cy="1821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на 2019 год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процента состоящих в ППО УЗ «21-я центральная районная поликлиника заводского района г.Минска»;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в жизнь профсоюзного комитета молодежи, работающей в учреждении. 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раскрытие талантов и возможностей членов профсоюза;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активизировать физкультурно-оздоровительную и культурно-массовую работу;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продолжать работу по оказанию материальной помощи и социальной поддержки членам профсоюзной организации;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вести активную работу по соблюдению охраны труда в учреждении.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8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работников, состоящих в первичной профсоюзной организации за 2016-2018 г.</a:t>
            </a:r>
            <a:endParaRPr lang="ru-RU" sz="3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928802"/>
          <a:ext cx="9144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контрактов и трудовых договоров, заключенных с работниками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85831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заработная плата по учреждению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2017-2018 г.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399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Принимаемые меры стимулирующего характера для сохранения кадров учреждения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доплата за работу по контракту ; 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надбавка за высокие творческие и производственные достижения в труде; 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предоставляются дополнительные дни к трудовому отпуску по контракту; 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предоставляется дополнительная материальная помощь к трудовому отпуску в размере 7  базовых величин.</a:t>
            </a:r>
          </a:p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 для закрепления молодых специалистов предусмотрено: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дополнительной социальной поддержки, ежемесячно производится доплата в размере 1-й базовой величины;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продлении трудовых отношений работником после окончания  срока обязательной отработки так же выплачивается материальная помощь в размере 2-х базовых величин.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компенсация иногородним, в связи с переездом на работу в другую местность, в соответствии со ст. 96 Трудового кодекса Республики Беларусь.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оказывается частичная денежная компенсация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аренду жилье.</a:t>
            </a:r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работающих молодых специалистов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501122" cy="509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Половозрастная структура учреждения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42968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защита молодежи учреждения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предоставлению первого рабочего места выпускникам высших, средних специальных учебных заведений, профессионально-технических училищ;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обеспечению условий для повышения квалификации молодежи, профессионального роста и общеобразовательного уровня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охране труда и режиму рабочего времени молодежи;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улучшению жилищных условий молодежи;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гарантий;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выделению средства на решение проблем молодежи, поддержку молодежных инициатив, выполнение молодежных программ, развитие самодеятельного художественного творчеств.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 труда и здоровья работников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показателем выполнения требований  Директивы Президента РБ от 11 марта 2004  № 1 является отсутствие в поликлинике случаев производственного травматизма.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За 2018 год не было допущено случаев производственного травматизма и случаев, полученных в результате ДТП.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Прошли обучение в РИВШ по вопросам охраны труда, пожарной безопасности и функционирования СУОТ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руководителя и специалиста.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заседаний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комиссии по проверке знаний по вопросам охраны труда, где прошли проверку знаний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 человек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поликлинике организовано 5 комнат приема пищи, в каждой комнате имеется печь СВЧ,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эклектрочайник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посуда. </a:t>
            </a:r>
          </a:p>
          <a:p>
            <a:pPr algn="just">
              <a:buNone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В поликлинике работает. В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комиссия по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оздоровлению и санаторно-курортному лечению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направлено на оздоровление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человек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том числе 3 путевки получили матери с детьми, 2 путевки  - дети в детские санатории.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председателя  первичной профсоюзной организации  за 2018 год</vt:lpstr>
      <vt:lpstr>% работников, состоящих в первичной профсоюзной организации за 2016-2018 г.</vt:lpstr>
      <vt:lpstr>Количество контрактов и трудовых договоров, заключенных с работниками</vt:lpstr>
      <vt:lpstr>Средняя заработная плата по учреждению  за 2017-2018 г.</vt:lpstr>
      <vt:lpstr>Принимаемые меры стимулирующего характера для сохранения кадров учреждения</vt:lpstr>
      <vt:lpstr>Количество работающих молодых специалистов</vt:lpstr>
      <vt:lpstr>Половозрастная структура учреждения</vt:lpstr>
      <vt:lpstr>Социальная защита молодежи учреждения</vt:lpstr>
      <vt:lpstr>Охран труда и здоровья работников</vt:lpstr>
      <vt:lpstr>Мероприятия и поездки в 2018 году</vt:lpstr>
      <vt:lpstr>Слайд 11</vt:lpstr>
      <vt:lpstr>Творческие конкурсы в 2018 году</vt:lpstr>
      <vt:lpstr>Слайд 13</vt:lpstr>
      <vt:lpstr>Основные задачи на 2019 год</vt:lpstr>
      <vt:lpstr>СПАСИБО ЗА ВНИМАНИЕ</vt:lpstr>
    </vt:vector>
  </TitlesOfParts>
  <Company>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 работников, состоящих в Первичной Профсоюзной Организации УЗ «21-я центральная районная поликлиника Заводского района г.Минска» за 2016-2018 г.</dc:title>
  <dc:creator>kadr</dc:creator>
  <cp:lastModifiedBy>kadr</cp:lastModifiedBy>
  <cp:revision>34</cp:revision>
  <dcterms:created xsi:type="dcterms:W3CDTF">2019-02-21T05:35:42Z</dcterms:created>
  <dcterms:modified xsi:type="dcterms:W3CDTF">2019-03-19T07:17:48Z</dcterms:modified>
</cp:coreProperties>
</file>